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10-3.png>
</file>

<file path=ppt/media/image-2-1.png>
</file>

<file path=ppt/media/image-2-2.png>
</file>

<file path=ppt/media/image-3-1.png>
</file>

<file path=ppt/media/image-3-2.png>
</file>

<file path=ppt/media/image-3-3.png>
</file>

<file path=ppt/media/image-4-1.png>
</file>

<file path=ppt/media/image-4-2.png>
</file>

<file path=ppt/media/image-4-3.png>
</file>

<file path=ppt/media/image-4-4.png>
</file>

<file path=ppt/media/image-4-5.png>
</file>

<file path=ppt/media/image-5-1.png>
</file>

<file path=ppt/media/image-5-2.png>
</file>

<file path=ppt/media/image-6-1.png>
</file>

<file path=ppt/media/image-6-2.png>
</file>

<file path=ppt/media/image-7-1.png>
</file>

<file path=ppt/media/image-7-2.png>
</file>

<file path=ppt/media/image-7-3.png>
</file>

<file path=ppt/media/image-7-4.png>
</file>

<file path=ppt/media/image-7-5.png>
</file>

<file path=ppt/media/image-7-6.png>
</file>

<file path=ppt/media/image-8-1.png>
</file>

<file path=ppt/media/image-8-2.png>
</file>

<file path=ppt/media/image-8-3.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7" Type="http://schemas.openxmlformats.org/officeDocument/2006/relationships/slideLayout" Target="../slideLayouts/slideLayout1.xml"/><Relationship Id="rId8"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8" Type="http://schemas.openxmlformats.org/officeDocument/2006/relationships/slideLayout" Target="../slideLayouts/slideLayout1.xml"/><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1691521"/>
            <a:ext cx="7477601" cy="2874645"/>
          </a:xfrm>
          <a:prstGeom prst="rect">
            <a:avLst/>
          </a:prstGeom>
          <a:noFill/>
          <a:ln/>
        </p:spPr>
        <p:txBody>
          <a:bodyPr wrap="square" rtlCol="0" anchor="t"/>
          <a:lstStyle/>
          <a:p>
            <a:pPr indent="0" marL="0">
              <a:lnSpc>
                <a:spcPts val="7545"/>
              </a:lnSpc>
              <a:buNone/>
            </a:pPr>
            <a:r>
              <a:rPr lang="en-US" sz="6036" dirty="0">
                <a:solidFill>
                  <a:srgbClr val="5C4E3D"/>
                </a:solidFill>
                <a:latin typeface="Libre Baskerville" pitchFamily="34" charset="0"/>
                <a:ea typeface="Libre Baskerville" pitchFamily="34" charset="-122"/>
                <a:cs typeface="Libre Baskerville" pitchFamily="34" charset="-120"/>
              </a:rPr>
              <a:t>The Challenges of Today's Christian Community</a:t>
            </a:r>
            <a:endParaRPr lang="en-US" sz="6036" dirty="0"/>
          </a:p>
        </p:txBody>
      </p:sp>
      <p:sp>
        <p:nvSpPr>
          <p:cNvPr id="6" name="Text 2"/>
          <p:cNvSpPr/>
          <p:nvPr/>
        </p:nvSpPr>
        <p:spPr>
          <a:xfrm>
            <a:off x="833199" y="4899422"/>
            <a:ext cx="7477601" cy="999768"/>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Many Christians feel isolated in their faith journeys, lacking access to meaningful faith-based resources and communities. Existing platforms fail to cater to the unique needs of the global Christian community.</a:t>
            </a:r>
            <a:endParaRPr lang="en-US" sz="1750" dirty="0"/>
          </a:p>
        </p:txBody>
      </p:sp>
      <p:sp>
        <p:nvSpPr>
          <p:cNvPr id="7" name="Shape 3"/>
          <p:cNvSpPr/>
          <p:nvPr/>
        </p:nvSpPr>
        <p:spPr>
          <a:xfrm>
            <a:off x="833199" y="6165771"/>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840819" y="6173391"/>
            <a:ext cx="340162" cy="340162"/>
          </a:xfrm>
          <a:prstGeom prst="rect">
            <a:avLst/>
          </a:prstGeom>
        </p:spPr>
      </p:pic>
      <p:sp>
        <p:nvSpPr>
          <p:cNvPr id="9" name="Text 4"/>
          <p:cNvSpPr/>
          <p:nvPr/>
        </p:nvSpPr>
        <p:spPr>
          <a:xfrm>
            <a:off x="1299686" y="6149102"/>
            <a:ext cx="2450306" cy="388858"/>
          </a:xfrm>
          <a:prstGeom prst="rect">
            <a:avLst/>
          </a:prstGeom>
          <a:noFill/>
          <a:ln/>
        </p:spPr>
        <p:txBody>
          <a:bodyPr wrap="none" rtlCol="0" anchor="t"/>
          <a:lstStyle/>
          <a:p>
            <a:pPr algn="l" indent="0" marL="0">
              <a:lnSpc>
                <a:spcPts val="3062"/>
              </a:lnSpc>
              <a:buNone/>
            </a:pPr>
            <a:r>
              <a:rPr lang="en-US" sz="2187" b="1" dirty="0">
                <a:solidFill>
                  <a:srgbClr val="454240"/>
                </a:solidFill>
                <a:latin typeface="DM Sans" pitchFamily="34" charset="0"/>
                <a:ea typeface="DM Sans" pitchFamily="34" charset="-122"/>
                <a:cs typeface="DM Sans" pitchFamily="34" charset="-120"/>
              </a:rPr>
              <a:t>by samuel nganga</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802493"/>
            <a:ext cx="7477601" cy="958215"/>
          </a:xfrm>
          <a:prstGeom prst="rect">
            <a:avLst/>
          </a:prstGeom>
          <a:noFill/>
          <a:ln/>
        </p:spPr>
        <p:txBody>
          <a:bodyPr wrap="none" rtlCol="0" anchor="t"/>
          <a:lstStyle/>
          <a:p>
            <a:pPr indent="0" marL="0">
              <a:lnSpc>
                <a:spcPts val="7545"/>
              </a:lnSpc>
              <a:buNone/>
            </a:pPr>
            <a:r>
              <a:rPr lang="en-US" sz="6036" dirty="0">
                <a:solidFill>
                  <a:srgbClr val="5C4E3D"/>
                </a:solidFill>
                <a:latin typeface="Libre Baskerville" pitchFamily="34" charset="0"/>
                <a:ea typeface="Libre Baskerville" pitchFamily="34" charset="-122"/>
                <a:cs typeface="Libre Baskerville" pitchFamily="34" charset="-120"/>
              </a:rPr>
              <a:t>Call to Action</a:t>
            </a:r>
            <a:endParaRPr lang="en-US" sz="6036" dirty="0"/>
          </a:p>
        </p:txBody>
      </p:sp>
      <p:sp>
        <p:nvSpPr>
          <p:cNvPr id="6" name="Text 2"/>
          <p:cNvSpPr/>
          <p:nvPr/>
        </p:nvSpPr>
        <p:spPr>
          <a:xfrm>
            <a:off x="833199" y="4093964"/>
            <a:ext cx="7477601" cy="1333024"/>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Join the future where faith and technology unite to create a vibrant, global Christian community. Cryptobelievers offers a secure, transparent, and engaging platform to connect, share, and grow spiritually.</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2037993" y="1591628"/>
            <a:ext cx="10554414" cy="1388745"/>
          </a:xfrm>
          <a:prstGeom prst="rect">
            <a:avLst/>
          </a:prstGeom>
          <a:noFill/>
          <a:ln/>
        </p:spPr>
        <p:txBody>
          <a:bodyPr wrap="squar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Unified Platform, Web3 Technology, Community Focus</a:t>
            </a:r>
            <a:endParaRPr lang="en-US" sz="4374" dirty="0"/>
          </a:p>
        </p:txBody>
      </p:sp>
      <p:sp>
        <p:nvSpPr>
          <p:cNvPr id="5" name="Text 2"/>
          <p:cNvSpPr/>
          <p:nvPr/>
        </p:nvSpPr>
        <p:spPr>
          <a:xfrm>
            <a:off x="2037993" y="3535799"/>
            <a:ext cx="2777490" cy="347186"/>
          </a:xfrm>
          <a:prstGeom prst="rect">
            <a:avLst/>
          </a:prstGeom>
          <a:noFill/>
          <a:ln/>
        </p:spPr>
        <p:txBody>
          <a:bodyPr wrap="none" rtlCol="0" anchor="t"/>
          <a:lstStyle/>
          <a:p>
            <a:pPr indent="0" marL="0">
              <a:lnSpc>
                <a:spcPts val="2734"/>
              </a:lnSpc>
              <a:buNone/>
            </a:pPr>
            <a:r>
              <a:rPr lang="en-US" sz="2187" dirty="0">
                <a:solidFill>
                  <a:srgbClr val="5C4E3D"/>
                </a:solidFill>
                <a:latin typeface="Libre Baskerville" pitchFamily="34" charset="0"/>
                <a:ea typeface="Libre Baskerville" pitchFamily="34" charset="-122"/>
                <a:cs typeface="Libre Baskerville" pitchFamily="34" charset="-120"/>
              </a:rPr>
              <a:t>Unified Platform</a:t>
            </a:r>
            <a:endParaRPr lang="en-US" sz="2187" dirty="0"/>
          </a:p>
        </p:txBody>
      </p:sp>
      <p:sp>
        <p:nvSpPr>
          <p:cNvPr id="6" name="Text 3"/>
          <p:cNvSpPr/>
          <p:nvPr/>
        </p:nvSpPr>
        <p:spPr>
          <a:xfrm>
            <a:off x="2037993" y="4105156"/>
            <a:ext cx="3156347" cy="2332792"/>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CryptoBelievers offers a comprehensive platform that integrates Bible study, social networking, entertainment, marketplace, and charitable giving - all in one secure, decentralized space.</a:t>
            </a:r>
            <a:endParaRPr lang="en-US" sz="1750" dirty="0"/>
          </a:p>
        </p:txBody>
      </p:sp>
      <p:sp>
        <p:nvSpPr>
          <p:cNvPr id="7" name="Text 4"/>
          <p:cNvSpPr/>
          <p:nvPr/>
        </p:nvSpPr>
        <p:spPr>
          <a:xfrm>
            <a:off x="5743932" y="3535799"/>
            <a:ext cx="2777490" cy="347186"/>
          </a:xfrm>
          <a:prstGeom prst="rect">
            <a:avLst/>
          </a:prstGeom>
          <a:noFill/>
          <a:ln/>
        </p:spPr>
        <p:txBody>
          <a:bodyPr wrap="none" rtlCol="0" anchor="t"/>
          <a:lstStyle/>
          <a:p>
            <a:pPr indent="0" marL="0">
              <a:lnSpc>
                <a:spcPts val="2734"/>
              </a:lnSpc>
              <a:buNone/>
            </a:pPr>
            <a:r>
              <a:rPr lang="en-US" sz="2187" dirty="0">
                <a:solidFill>
                  <a:srgbClr val="5C4E3D"/>
                </a:solidFill>
                <a:latin typeface="Libre Baskerville" pitchFamily="34" charset="0"/>
                <a:ea typeface="Libre Baskerville" pitchFamily="34" charset="-122"/>
                <a:cs typeface="Libre Baskerville" pitchFamily="34" charset="-120"/>
              </a:rPr>
              <a:t>Web3 Technology</a:t>
            </a:r>
            <a:endParaRPr lang="en-US" sz="2187" dirty="0"/>
          </a:p>
        </p:txBody>
      </p:sp>
      <p:sp>
        <p:nvSpPr>
          <p:cNvPr id="8" name="Text 5"/>
          <p:cNvSpPr/>
          <p:nvPr/>
        </p:nvSpPr>
        <p:spPr>
          <a:xfrm>
            <a:off x="5743932" y="4105156"/>
            <a:ext cx="3156347" cy="1999536"/>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Leveraging the power of blockchain, CryptoBelievers brings transparency, security, and decentralization to the Christian community's digital interactions and transactions.</a:t>
            </a:r>
            <a:endParaRPr lang="en-US" sz="1750" dirty="0"/>
          </a:p>
        </p:txBody>
      </p:sp>
      <p:sp>
        <p:nvSpPr>
          <p:cNvPr id="9" name="Text 6"/>
          <p:cNvSpPr/>
          <p:nvPr/>
        </p:nvSpPr>
        <p:spPr>
          <a:xfrm>
            <a:off x="9449872" y="3535799"/>
            <a:ext cx="2777490" cy="347186"/>
          </a:xfrm>
          <a:prstGeom prst="rect">
            <a:avLst/>
          </a:prstGeom>
          <a:noFill/>
          <a:ln/>
        </p:spPr>
        <p:txBody>
          <a:bodyPr wrap="none" rtlCol="0" anchor="t"/>
          <a:lstStyle/>
          <a:p>
            <a:pPr indent="0" marL="0">
              <a:lnSpc>
                <a:spcPts val="2734"/>
              </a:lnSpc>
              <a:buNone/>
            </a:pPr>
            <a:r>
              <a:rPr lang="en-US" sz="2187" dirty="0">
                <a:solidFill>
                  <a:srgbClr val="5C4E3D"/>
                </a:solidFill>
                <a:latin typeface="Libre Baskerville" pitchFamily="34" charset="0"/>
                <a:ea typeface="Libre Baskerville" pitchFamily="34" charset="-122"/>
                <a:cs typeface="Libre Baskerville" pitchFamily="34" charset="-120"/>
              </a:rPr>
              <a:t>Community Focus</a:t>
            </a:r>
            <a:endParaRPr lang="en-US" sz="2187" dirty="0"/>
          </a:p>
        </p:txBody>
      </p:sp>
      <p:sp>
        <p:nvSpPr>
          <p:cNvPr id="10" name="Text 7"/>
          <p:cNvSpPr/>
          <p:nvPr/>
        </p:nvSpPr>
        <p:spPr>
          <a:xfrm>
            <a:off x="9449872" y="4105156"/>
            <a:ext cx="3156347" cy="2332792"/>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Designed specifically for Christians, CryptoBelievers fosters a strong sense of belonging and engagement, empowering believers to connect, share, and grow in their faith.</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2037993" y="1291233"/>
            <a:ext cx="10554414" cy="1388745"/>
          </a:xfrm>
          <a:prstGeom prst="rect">
            <a:avLst/>
          </a:prstGeom>
          <a:noFill/>
          <a:ln/>
        </p:spPr>
        <p:txBody>
          <a:bodyPr wrap="squar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CryptoBelievers: A Decentralized Ecosystem</a:t>
            </a:r>
            <a:endParaRPr lang="en-US" sz="4374" dirty="0"/>
          </a:p>
        </p:txBody>
      </p:sp>
      <p:sp>
        <p:nvSpPr>
          <p:cNvPr id="5" name="Text 2"/>
          <p:cNvSpPr/>
          <p:nvPr/>
        </p:nvSpPr>
        <p:spPr>
          <a:xfrm>
            <a:off x="2037993" y="3213140"/>
            <a:ext cx="5006221" cy="1333024"/>
          </a:xfrm>
          <a:prstGeom prst="rect">
            <a:avLst/>
          </a:prstGeom>
          <a:noFill/>
          <a:ln/>
        </p:spPr>
        <p:txBody>
          <a:bodyPr wrap="square" rtlCol="0" anchor="t"/>
          <a:lstStyle/>
          <a:p>
            <a:pPr indent="0" marL="0">
              <a:lnSpc>
                <a:spcPts val="2624"/>
              </a:lnSpc>
              <a:buNone/>
            </a:pPr>
            <a:r>
              <a:rPr lang="en-US" sz="1750" b="1" dirty="0">
                <a:solidFill>
                  <a:srgbClr val="454240"/>
                </a:solidFill>
                <a:latin typeface="DM Sans" pitchFamily="34" charset="0"/>
                <a:ea typeface="DM Sans" pitchFamily="34" charset="-122"/>
                <a:cs typeface="DM Sans" pitchFamily="34" charset="-120"/>
              </a:rPr>
              <a:t>Unified Platform</a:t>
            </a:r>
            <a:pPr indent="0" marL="0">
              <a:lnSpc>
                <a:spcPts val="2624"/>
              </a:lnSpc>
              <a:buNone/>
            </a:pPr>
            <a:r>
              <a:rPr lang="en-US" sz="1750" dirty="0">
                <a:solidFill>
                  <a:srgbClr val="454240"/>
                </a:solidFill>
                <a:latin typeface="DM Sans" pitchFamily="34" charset="0"/>
                <a:ea typeface="DM Sans" pitchFamily="34" charset="-122"/>
                <a:cs typeface="DM Sans" pitchFamily="34" charset="-120"/>
              </a:rPr>
              <a:t>: A comprehensive platform that integrates Bible study, social networking, entertainment, marketplace, and charitable giving.</a:t>
            </a:r>
            <a:endParaRPr lang="en-US" sz="1750" dirty="0"/>
          </a:p>
        </p:txBody>
      </p:sp>
      <p:sp>
        <p:nvSpPr>
          <p:cNvPr id="6" name="Text 3"/>
          <p:cNvSpPr/>
          <p:nvPr/>
        </p:nvSpPr>
        <p:spPr>
          <a:xfrm>
            <a:off x="2037993" y="4746069"/>
            <a:ext cx="5006221" cy="666512"/>
          </a:xfrm>
          <a:prstGeom prst="rect">
            <a:avLst/>
          </a:prstGeom>
          <a:noFill/>
          <a:ln/>
        </p:spPr>
        <p:txBody>
          <a:bodyPr wrap="square" rtlCol="0" anchor="t"/>
          <a:lstStyle/>
          <a:p>
            <a:pPr indent="0" marL="0">
              <a:lnSpc>
                <a:spcPts val="2624"/>
              </a:lnSpc>
              <a:buNone/>
            </a:pPr>
            <a:r>
              <a:rPr lang="en-US" sz="1750" b="1" dirty="0">
                <a:solidFill>
                  <a:srgbClr val="454240"/>
                </a:solidFill>
                <a:latin typeface="DM Sans" pitchFamily="34" charset="0"/>
                <a:ea typeface="DM Sans" pitchFamily="34" charset="-122"/>
                <a:cs typeface="DM Sans" pitchFamily="34" charset="-120"/>
              </a:rPr>
              <a:t>Web3 Technology</a:t>
            </a:r>
            <a:pPr indent="0" marL="0">
              <a:lnSpc>
                <a:spcPts val="2624"/>
              </a:lnSpc>
              <a:buNone/>
            </a:pPr>
            <a:r>
              <a:rPr lang="en-US" sz="1750" dirty="0">
                <a:solidFill>
                  <a:srgbClr val="454240"/>
                </a:solidFill>
                <a:latin typeface="DM Sans" pitchFamily="34" charset="0"/>
                <a:ea typeface="DM Sans" pitchFamily="34" charset="-122"/>
                <a:cs typeface="DM Sans" pitchFamily="34" charset="-120"/>
              </a:rPr>
              <a:t>: Leveraging blockchain for transparency, security, and decentralization.</a:t>
            </a:r>
            <a:endParaRPr lang="en-US" sz="1750" dirty="0"/>
          </a:p>
        </p:txBody>
      </p:sp>
      <p:sp>
        <p:nvSpPr>
          <p:cNvPr id="7" name="Text 4"/>
          <p:cNvSpPr/>
          <p:nvPr/>
        </p:nvSpPr>
        <p:spPr>
          <a:xfrm>
            <a:off x="2037993" y="5612487"/>
            <a:ext cx="5006221" cy="999768"/>
          </a:xfrm>
          <a:prstGeom prst="rect">
            <a:avLst/>
          </a:prstGeom>
          <a:noFill/>
          <a:ln/>
        </p:spPr>
        <p:txBody>
          <a:bodyPr wrap="square" rtlCol="0" anchor="t"/>
          <a:lstStyle/>
          <a:p>
            <a:pPr indent="0" marL="0">
              <a:lnSpc>
                <a:spcPts val="2624"/>
              </a:lnSpc>
              <a:buNone/>
            </a:pPr>
            <a:r>
              <a:rPr lang="en-US" sz="1750" b="1" dirty="0">
                <a:solidFill>
                  <a:srgbClr val="454240"/>
                </a:solidFill>
                <a:latin typeface="DM Sans" pitchFamily="34" charset="0"/>
                <a:ea typeface="DM Sans" pitchFamily="34" charset="-122"/>
                <a:cs typeface="DM Sans" pitchFamily="34" charset="-120"/>
              </a:rPr>
              <a:t>Community Focus</a:t>
            </a:r>
            <a:pPr indent="0" marL="0">
              <a:lnSpc>
                <a:spcPts val="2624"/>
              </a:lnSpc>
              <a:buNone/>
            </a:pPr>
            <a:r>
              <a:rPr lang="en-US" sz="1750" dirty="0">
                <a:solidFill>
                  <a:srgbClr val="454240"/>
                </a:solidFill>
                <a:latin typeface="DM Sans" pitchFamily="34" charset="0"/>
                <a:ea typeface="DM Sans" pitchFamily="34" charset="-122"/>
                <a:cs typeface="DM Sans" pitchFamily="34" charset="-120"/>
              </a:rPr>
              <a:t>: Designed specifically for Christians to foster a sense of belonging and engagement.</a:t>
            </a:r>
            <a:endParaRPr lang="en-US" sz="1750" dirty="0"/>
          </a:p>
        </p:txBody>
      </p:sp>
      <p:pic>
        <p:nvPicPr>
          <p:cNvPr id="8" name="Image 1" descr="preencoded.png">    </p:cNvPr>
          <p:cNvPicPr>
            <a:picLocks noChangeAspect="1"/>
          </p:cNvPicPr>
          <p:nvPr/>
        </p:nvPicPr>
        <p:blipFill>
          <a:blip r:embed="rId2"/>
          <a:stretch>
            <a:fillRect/>
          </a:stretch>
        </p:blipFill>
        <p:spPr>
          <a:xfrm>
            <a:off x="7593806" y="3263146"/>
            <a:ext cx="5006221" cy="3425309"/>
          </a:xfrm>
          <a:prstGeom prst="rect">
            <a:avLst/>
          </a:prstGeom>
        </p:spPr>
      </p:pic>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2037993" y="974527"/>
            <a:ext cx="8794075"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Cryptobeliever Token (CBLVR)</a:t>
            </a:r>
            <a:endParaRPr lang="en-US" sz="4374" dirty="0"/>
          </a:p>
        </p:txBody>
      </p:sp>
      <p:pic>
        <p:nvPicPr>
          <p:cNvPr id="5" name="Image 1" descr="preencoded.png">    </p:cNvPr>
          <p:cNvPicPr>
            <a:picLocks noChangeAspect="1"/>
          </p:cNvPicPr>
          <p:nvPr/>
        </p:nvPicPr>
        <p:blipFill>
          <a:blip r:embed="rId2"/>
          <a:stretch>
            <a:fillRect/>
          </a:stretch>
        </p:blipFill>
        <p:spPr>
          <a:xfrm>
            <a:off x="2037993" y="2113240"/>
            <a:ext cx="3295888" cy="2036921"/>
          </a:xfrm>
          <a:prstGeom prst="rect">
            <a:avLst/>
          </a:prstGeom>
        </p:spPr>
      </p:pic>
      <p:sp>
        <p:nvSpPr>
          <p:cNvPr id="6" name="Text 2"/>
          <p:cNvSpPr/>
          <p:nvPr/>
        </p:nvSpPr>
        <p:spPr>
          <a:xfrm>
            <a:off x="2037993" y="4427815"/>
            <a:ext cx="2840474" cy="347186"/>
          </a:xfrm>
          <a:prstGeom prst="rect">
            <a:avLst/>
          </a:prstGeom>
          <a:noFill/>
          <a:ln/>
        </p:spPr>
        <p:txBody>
          <a:bodyPr wrap="none" rtlCol="0" anchor="t"/>
          <a:lstStyle/>
          <a:p>
            <a:pPr algn="l"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Secure Transactions</a:t>
            </a:r>
            <a:endParaRPr lang="en-US" sz="2187" dirty="0"/>
          </a:p>
        </p:txBody>
      </p:sp>
      <p:sp>
        <p:nvSpPr>
          <p:cNvPr id="7" name="Text 3"/>
          <p:cNvSpPr/>
          <p:nvPr/>
        </p:nvSpPr>
        <p:spPr>
          <a:xfrm>
            <a:off x="2037993" y="4908233"/>
            <a:ext cx="3295888" cy="1999536"/>
          </a:xfrm>
          <a:prstGeom prst="rect">
            <a:avLst/>
          </a:prstGeom>
          <a:noFill/>
          <a:ln/>
        </p:spPr>
        <p:txBody>
          <a:bodyPr wrap="square" rtlCol="0" anchor="t"/>
          <a:lstStyle/>
          <a:p>
            <a:pPr algn="l" indent="0" marL="0">
              <a:lnSpc>
                <a:spcPts val="2624"/>
              </a:lnSpc>
              <a:buNone/>
            </a:pPr>
            <a:r>
              <a:rPr lang="en-US" sz="1750" dirty="0">
                <a:solidFill>
                  <a:srgbClr val="454240"/>
                </a:solidFill>
                <a:latin typeface="DM Sans" pitchFamily="34" charset="0"/>
                <a:ea typeface="DM Sans" pitchFamily="34" charset="-122"/>
                <a:cs typeface="DM Sans" pitchFamily="34" charset="-120"/>
              </a:rPr>
              <a:t>The Cryptobeliever Token (CBLVR) enables secure and transparent transactions within the CryptoBelievers ecosystem, leveraging the power of blockchain technology.</a:t>
            </a:r>
            <a:endParaRPr lang="en-US" sz="1750" dirty="0"/>
          </a:p>
        </p:txBody>
      </p:sp>
      <p:pic>
        <p:nvPicPr>
          <p:cNvPr id="8" name="Image 2" descr="preencoded.png">    </p:cNvPr>
          <p:cNvPicPr>
            <a:picLocks noChangeAspect="1"/>
          </p:cNvPicPr>
          <p:nvPr/>
        </p:nvPicPr>
        <p:blipFill>
          <a:blip r:embed="rId3"/>
          <a:stretch>
            <a:fillRect/>
          </a:stretch>
        </p:blipFill>
        <p:spPr>
          <a:xfrm>
            <a:off x="5667137" y="2113240"/>
            <a:ext cx="3296007" cy="2037040"/>
          </a:xfrm>
          <a:prstGeom prst="rect">
            <a:avLst/>
          </a:prstGeom>
        </p:spPr>
      </p:pic>
      <p:sp>
        <p:nvSpPr>
          <p:cNvPr id="9" name="Text 4"/>
          <p:cNvSpPr/>
          <p:nvPr/>
        </p:nvSpPr>
        <p:spPr>
          <a:xfrm>
            <a:off x="5667137" y="4427934"/>
            <a:ext cx="3296007" cy="694373"/>
          </a:xfrm>
          <a:prstGeom prst="rect">
            <a:avLst/>
          </a:prstGeom>
          <a:noFill/>
          <a:ln/>
        </p:spPr>
        <p:txBody>
          <a:bodyPr wrap="square" rtlCol="0" anchor="t"/>
          <a:lstStyle/>
          <a:p>
            <a:pPr algn="l"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Facilitating Community</a:t>
            </a:r>
            <a:endParaRPr lang="en-US" sz="2187" dirty="0"/>
          </a:p>
        </p:txBody>
      </p:sp>
      <p:sp>
        <p:nvSpPr>
          <p:cNvPr id="10" name="Text 5"/>
          <p:cNvSpPr/>
          <p:nvPr/>
        </p:nvSpPr>
        <p:spPr>
          <a:xfrm>
            <a:off x="5667137" y="5255538"/>
            <a:ext cx="3296007" cy="1999536"/>
          </a:xfrm>
          <a:prstGeom prst="rect">
            <a:avLst/>
          </a:prstGeom>
          <a:noFill/>
          <a:ln/>
        </p:spPr>
        <p:txBody>
          <a:bodyPr wrap="square" rtlCol="0" anchor="t"/>
          <a:lstStyle/>
          <a:p>
            <a:pPr algn="l" indent="0" marL="0">
              <a:lnSpc>
                <a:spcPts val="2624"/>
              </a:lnSpc>
              <a:buNone/>
            </a:pPr>
            <a:r>
              <a:rPr lang="en-US" sz="1750" dirty="0">
                <a:solidFill>
                  <a:srgbClr val="454240"/>
                </a:solidFill>
                <a:latin typeface="DM Sans" pitchFamily="34" charset="0"/>
                <a:ea typeface="DM Sans" pitchFamily="34" charset="-122"/>
                <a:cs typeface="DM Sans" pitchFamily="34" charset="-120"/>
              </a:rPr>
              <a:t>CBLVR serves as the medium of exchange, allowing users to engage in a wide range of activities such as content purchases, donations, and community rewards.</a:t>
            </a:r>
            <a:endParaRPr lang="en-US" sz="1750" dirty="0"/>
          </a:p>
        </p:txBody>
      </p:sp>
      <p:pic>
        <p:nvPicPr>
          <p:cNvPr id="11" name="Image 3" descr="preencoded.png">    </p:cNvPr>
          <p:cNvPicPr>
            <a:picLocks noChangeAspect="1"/>
          </p:cNvPicPr>
          <p:nvPr/>
        </p:nvPicPr>
        <p:blipFill>
          <a:blip r:embed="rId4"/>
          <a:stretch>
            <a:fillRect/>
          </a:stretch>
        </p:blipFill>
        <p:spPr>
          <a:xfrm>
            <a:off x="9296400" y="2113240"/>
            <a:ext cx="3296007" cy="2037040"/>
          </a:xfrm>
          <a:prstGeom prst="rect">
            <a:avLst/>
          </a:prstGeom>
        </p:spPr>
      </p:pic>
      <p:sp>
        <p:nvSpPr>
          <p:cNvPr id="12" name="Text 6"/>
          <p:cNvSpPr/>
          <p:nvPr/>
        </p:nvSpPr>
        <p:spPr>
          <a:xfrm>
            <a:off x="9296400" y="4427934"/>
            <a:ext cx="2777490" cy="347186"/>
          </a:xfrm>
          <a:prstGeom prst="rect">
            <a:avLst/>
          </a:prstGeom>
          <a:noFill/>
          <a:ln/>
        </p:spPr>
        <p:txBody>
          <a:bodyPr wrap="none" rtlCol="0" anchor="t"/>
          <a:lstStyle/>
          <a:p>
            <a:pPr algn="l"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Empowering Users</a:t>
            </a:r>
            <a:endParaRPr lang="en-US" sz="2187" dirty="0"/>
          </a:p>
        </p:txBody>
      </p:sp>
      <p:sp>
        <p:nvSpPr>
          <p:cNvPr id="13" name="Text 7"/>
          <p:cNvSpPr/>
          <p:nvPr/>
        </p:nvSpPr>
        <p:spPr>
          <a:xfrm>
            <a:off x="9296400" y="4908352"/>
            <a:ext cx="3296007" cy="1999536"/>
          </a:xfrm>
          <a:prstGeom prst="rect">
            <a:avLst/>
          </a:prstGeom>
          <a:noFill/>
          <a:ln/>
        </p:spPr>
        <p:txBody>
          <a:bodyPr wrap="square" rtlCol="0" anchor="t"/>
          <a:lstStyle/>
          <a:p>
            <a:pPr algn="l" indent="0" marL="0">
              <a:lnSpc>
                <a:spcPts val="2624"/>
              </a:lnSpc>
              <a:buNone/>
            </a:pPr>
            <a:r>
              <a:rPr lang="en-US" sz="1750" dirty="0">
                <a:solidFill>
                  <a:srgbClr val="454240"/>
                </a:solidFill>
                <a:latin typeface="DM Sans" pitchFamily="34" charset="0"/>
                <a:ea typeface="DM Sans" pitchFamily="34" charset="-122"/>
                <a:cs typeface="DM Sans" pitchFamily="34" charset="-120"/>
              </a:rPr>
              <a:t>The CBLVR token not only facilitates transactions but also incentivizes active participation and governance, empowering users to contribute to the platform's growth.</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2037993" y="1962507"/>
            <a:ext cx="7005638"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Features &amp; Functionality</a:t>
            </a:r>
            <a:endParaRPr lang="en-US" sz="4374" dirty="0"/>
          </a:p>
        </p:txBody>
      </p:sp>
      <p:sp>
        <p:nvSpPr>
          <p:cNvPr id="5" name="Text 2"/>
          <p:cNvSpPr/>
          <p:nvPr/>
        </p:nvSpPr>
        <p:spPr>
          <a:xfrm>
            <a:off x="2037993" y="3101221"/>
            <a:ext cx="10554414" cy="999768"/>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 CryptoBelievers offers a robust suite of features designed to empower the global Christian community. The platform's interactive Bible study tools provide in-depth analysis and insights, while the social circle feature enables seamless connection and content sharing among believers worldwide.</a:t>
            </a:r>
            <a:endParaRPr lang="en-US" sz="1750" dirty="0"/>
          </a:p>
        </p:txBody>
      </p:sp>
      <p:sp>
        <p:nvSpPr>
          <p:cNvPr id="6" name="Text 3"/>
          <p:cNvSpPr/>
          <p:nvPr/>
        </p:nvSpPr>
        <p:spPr>
          <a:xfrm>
            <a:off x="2037993" y="4350901"/>
            <a:ext cx="10554414" cy="999768"/>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 Immerse yourself in a curated selection of Christian music and videos, or explore the platform's marketplace to buy and sell digital resources using the native CBLVR token. Conveniently track the impact of your charitable donations through the blockchain-powered giving feature.</a:t>
            </a:r>
            <a:endParaRPr lang="en-US" sz="1750" dirty="0"/>
          </a:p>
        </p:txBody>
      </p:sp>
      <p:sp>
        <p:nvSpPr>
          <p:cNvPr id="7" name="Text 4"/>
          <p:cNvSpPr/>
          <p:nvPr/>
        </p:nvSpPr>
        <p:spPr>
          <a:xfrm>
            <a:off x="2037993" y="5600581"/>
            <a:ext cx="10554414" cy="666512"/>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 Engage in the excitement of token-based lotteries and bids, known as Sphere Bids and Lottery, for the chance to win prizes and deepen your involvement in the CryptoBelievers community.</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2037993" y="1363980"/>
            <a:ext cx="5554980"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Benefits for Users</a:t>
            </a:r>
            <a:endParaRPr lang="en-US" sz="4374" dirty="0"/>
          </a:p>
        </p:txBody>
      </p:sp>
      <p:sp>
        <p:nvSpPr>
          <p:cNvPr id="5" name="Shape 2"/>
          <p:cNvSpPr/>
          <p:nvPr/>
        </p:nvSpPr>
        <p:spPr>
          <a:xfrm>
            <a:off x="2037993" y="2752606"/>
            <a:ext cx="388739" cy="388739"/>
          </a:xfrm>
          <a:prstGeom prst="roundRect">
            <a:avLst>
              <a:gd name="adj" fmla="val 25722"/>
            </a:avLst>
          </a:prstGeom>
          <a:solidFill>
            <a:srgbClr val="F7EDD4"/>
          </a:solidFill>
          <a:ln w="7620">
            <a:solidFill>
              <a:srgbClr val="DDD3BA"/>
            </a:solidFill>
            <a:prstDash val="solid"/>
          </a:ln>
        </p:spPr>
      </p:sp>
      <p:sp>
        <p:nvSpPr>
          <p:cNvPr id="6" name="Text 3"/>
          <p:cNvSpPr/>
          <p:nvPr/>
        </p:nvSpPr>
        <p:spPr>
          <a:xfrm>
            <a:off x="2648903" y="2752606"/>
            <a:ext cx="4555212" cy="694373"/>
          </a:xfrm>
          <a:prstGeom prst="rect">
            <a:avLst/>
          </a:prstGeom>
          <a:noFill/>
          <a:ln/>
        </p:spPr>
        <p:txBody>
          <a:bodyPr wrap="squar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Enhanced Community Engagement</a:t>
            </a:r>
            <a:endParaRPr lang="en-US" sz="2187" dirty="0"/>
          </a:p>
        </p:txBody>
      </p:sp>
      <p:sp>
        <p:nvSpPr>
          <p:cNvPr id="7" name="Text 4"/>
          <p:cNvSpPr/>
          <p:nvPr/>
        </p:nvSpPr>
        <p:spPr>
          <a:xfrm>
            <a:off x="2648903" y="3580209"/>
            <a:ext cx="4555212" cy="999768"/>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Connect with like-minded believers from around the world, fostering meaningful interactions and faith-based discussions.</a:t>
            </a:r>
            <a:endParaRPr lang="en-US" sz="1750" dirty="0"/>
          </a:p>
        </p:txBody>
      </p:sp>
      <p:sp>
        <p:nvSpPr>
          <p:cNvPr id="8" name="Shape 5"/>
          <p:cNvSpPr/>
          <p:nvPr/>
        </p:nvSpPr>
        <p:spPr>
          <a:xfrm>
            <a:off x="7426285" y="2752606"/>
            <a:ext cx="388739" cy="388739"/>
          </a:xfrm>
          <a:prstGeom prst="roundRect">
            <a:avLst>
              <a:gd name="adj" fmla="val 25722"/>
            </a:avLst>
          </a:prstGeom>
          <a:solidFill>
            <a:srgbClr val="F7EDD4"/>
          </a:solidFill>
          <a:ln w="7620">
            <a:solidFill>
              <a:srgbClr val="DDD3BA"/>
            </a:solidFill>
            <a:prstDash val="solid"/>
          </a:ln>
        </p:spPr>
      </p:sp>
      <p:sp>
        <p:nvSpPr>
          <p:cNvPr id="9" name="Text 6"/>
          <p:cNvSpPr/>
          <p:nvPr/>
        </p:nvSpPr>
        <p:spPr>
          <a:xfrm>
            <a:off x="8037195" y="2752606"/>
            <a:ext cx="4555212" cy="694373"/>
          </a:xfrm>
          <a:prstGeom prst="rect">
            <a:avLst/>
          </a:prstGeom>
          <a:noFill/>
          <a:ln/>
        </p:spPr>
        <p:txBody>
          <a:bodyPr wrap="squar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Secure and Transparent Transactions</a:t>
            </a:r>
            <a:endParaRPr lang="en-US" sz="2187" dirty="0"/>
          </a:p>
        </p:txBody>
      </p:sp>
      <p:sp>
        <p:nvSpPr>
          <p:cNvPr id="10" name="Text 7"/>
          <p:cNvSpPr/>
          <p:nvPr/>
        </p:nvSpPr>
        <p:spPr>
          <a:xfrm>
            <a:off x="8037195" y="3580209"/>
            <a:ext cx="4555212" cy="1333024"/>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Leveraging blockchain technology, CryptoBelievers enables secure and transparent financial transactions, instilling trust.</a:t>
            </a:r>
            <a:endParaRPr lang="en-US" sz="1750" dirty="0"/>
          </a:p>
        </p:txBody>
      </p:sp>
      <p:sp>
        <p:nvSpPr>
          <p:cNvPr id="11" name="Shape 8"/>
          <p:cNvSpPr/>
          <p:nvPr/>
        </p:nvSpPr>
        <p:spPr>
          <a:xfrm>
            <a:off x="2037993" y="5385316"/>
            <a:ext cx="388739" cy="388739"/>
          </a:xfrm>
          <a:prstGeom prst="roundRect">
            <a:avLst>
              <a:gd name="adj" fmla="val 25722"/>
            </a:avLst>
          </a:prstGeom>
          <a:solidFill>
            <a:srgbClr val="F7EDD4"/>
          </a:solidFill>
          <a:ln w="7620">
            <a:solidFill>
              <a:srgbClr val="DDD3BA"/>
            </a:solidFill>
            <a:prstDash val="solid"/>
          </a:ln>
        </p:spPr>
      </p:sp>
      <p:sp>
        <p:nvSpPr>
          <p:cNvPr id="12" name="Text 9"/>
          <p:cNvSpPr/>
          <p:nvPr/>
        </p:nvSpPr>
        <p:spPr>
          <a:xfrm>
            <a:off x="2648903" y="5385316"/>
            <a:ext cx="3662362" cy="347186"/>
          </a:xfrm>
          <a:prstGeom prst="rect">
            <a:avLst/>
          </a:prstGeom>
          <a:noFill/>
          <a:ln/>
        </p:spPr>
        <p:txBody>
          <a:bodyPr wrap="non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Access to Quality Content</a:t>
            </a:r>
            <a:endParaRPr lang="en-US" sz="2187" dirty="0"/>
          </a:p>
        </p:txBody>
      </p:sp>
      <p:sp>
        <p:nvSpPr>
          <p:cNvPr id="13" name="Text 10"/>
          <p:cNvSpPr/>
          <p:nvPr/>
        </p:nvSpPr>
        <p:spPr>
          <a:xfrm>
            <a:off x="2648903" y="5865733"/>
            <a:ext cx="4555212" cy="999768"/>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Discover a curated library of inspirational content, educational resources, and engaging digital experiences.</a:t>
            </a:r>
            <a:endParaRPr lang="en-US" sz="1750" dirty="0"/>
          </a:p>
        </p:txBody>
      </p:sp>
      <p:sp>
        <p:nvSpPr>
          <p:cNvPr id="14" name="Shape 11"/>
          <p:cNvSpPr/>
          <p:nvPr/>
        </p:nvSpPr>
        <p:spPr>
          <a:xfrm>
            <a:off x="7426285" y="5385316"/>
            <a:ext cx="388739" cy="388739"/>
          </a:xfrm>
          <a:prstGeom prst="roundRect">
            <a:avLst>
              <a:gd name="adj" fmla="val 25722"/>
            </a:avLst>
          </a:prstGeom>
          <a:solidFill>
            <a:srgbClr val="F7EDD4"/>
          </a:solidFill>
          <a:ln w="7620">
            <a:solidFill>
              <a:srgbClr val="DDD3BA"/>
            </a:solidFill>
            <a:prstDash val="solid"/>
          </a:ln>
        </p:spPr>
      </p:sp>
      <p:sp>
        <p:nvSpPr>
          <p:cNvPr id="15" name="Text 12"/>
          <p:cNvSpPr/>
          <p:nvPr/>
        </p:nvSpPr>
        <p:spPr>
          <a:xfrm>
            <a:off x="8037195" y="5385316"/>
            <a:ext cx="4553307" cy="347186"/>
          </a:xfrm>
          <a:prstGeom prst="rect">
            <a:avLst/>
          </a:prstGeom>
          <a:noFill/>
          <a:ln/>
        </p:spPr>
        <p:txBody>
          <a:bodyPr wrap="non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Reward and Incentive Programs</a:t>
            </a:r>
            <a:endParaRPr lang="en-US" sz="2187" dirty="0"/>
          </a:p>
        </p:txBody>
      </p:sp>
      <p:sp>
        <p:nvSpPr>
          <p:cNvPr id="16" name="Text 13"/>
          <p:cNvSpPr/>
          <p:nvPr/>
        </p:nvSpPr>
        <p:spPr>
          <a:xfrm>
            <a:off x="8037195" y="5865733"/>
            <a:ext cx="4555212" cy="999768"/>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Earn CBLVR tokens through participation, content creation, and community engagement, unlocking exclusive benefits.</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2037993" y="1583412"/>
            <a:ext cx="7644408"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The CryptoBelievers Team</a:t>
            </a:r>
            <a:endParaRPr lang="en-US" sz="4374" dirty="0"/>
          </a:p>
        </p:txBody>
      </p:sp>
      <p:pic>
        <p:nvPicPr>
          <p:cNvPr id="5" name="Image 1" descr="preencoded.png">    </p:cNvPr>
          <p:cNvPicPr>
            <a:picLocks noChangeAspect="1"/>
          </p:cNvPicPr>
          <p:nvPr/>
        </p:nvPicPr>
        <p:blipFill>
          <a:blip r:embed="rId2"/>
          <a:stretch>
            <a:fillRect/>
          </a:stretch>
        </p:blipFill>
        <p:spPr>
          <a:xfrm>
            <a:off x="2037993" y="2722126"/>
            <a:ext cx="555427" cy="555427"/>
          </a:xfrm>
          <a:prstGeom prst="rect">
            <a:avLst/>
          </a:prstGeom>
        </p:spPr>
      </p:pic>
      <p:sp>
        <p:nvSpPr>
          <p:cNvPr id="6" name="Text 2"/>
          <p:cNvSpPr/>
          <p:nvPr/>
        </p:nvSpPr>
        <p:spPr>
          <a:xfrm>
            <a:off x="2037993" y="3499723"/>
            <a:ext cx="2388632" cy="347186"/>
          </a:xfrm>
          <a:prstGeom prst="rect">
            <a:avLst/>
          </a:prstGeom>
          <a:noFill/>
          <a:ln/>
        </p:spPr>
        <p:txBody>
          <a:bodyPr wrap="none" rtlCol="0" anchor="t"/>
          <a:lstStyle/>
          <a:p>
            <a:pPr algn="l"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Founder &amp; CEO</a:t>
            </a:r>
            <a:endParaRPr lang="en-US" sz="2187" dirty="0"/>
          </a:p>
        </p:txBody>
      </p:sp>
      <p:sp>
        <p:nvSpPr>
          <p:cNvPr id="7" name="Text 3"/>
          <p:cNvSpPr/>
          <p:nvPr/>
        </p:nvSpPr>
        <p:spPr>
          <a:xfrm>
            <a:off x="2037993" y="3980140"/>
            <a:ext cx="2388632" cy="2332792"/>
          </a:xfrm>
          <a:prstGeom prst="rect">
            <a:avLst/>
          </a:prstGeom>
          <a:noFill/>
          <a:ln/>
        </p:spPr>
        <p:txBody>
          <a:bodyPr wrap="square" rtlCol="0" anchor="t"/>
          <a:lstStyle/>
          <a:p>
            <a:pPr algn="l" indent="0" marL="0">
              <a:lnSpc>
                <a:spcPts val="2624"/>
              </a:lnSpc>
              <a:buNone/>
            </a:pPr>
            <a:r>
              <a:rPr lang="en-US" sz="1750" dirty="0">
                <a:solidFill>
                  <a:srgbClr val="454240"/>
                </a:solidFill>
                <a:latin typeface="DM Sans" pitchFamily="34" charset="0"/>
                <a:ea typeface="DM Sans" pitchFamily="34" charset="-122"/>
                <a:cs typeface="DM Sans" pitchFamily="34" charset="-120"/>
              </a:rPr>
              <a:t>Samuel Mwaura, a visionary leader with extensive experience in tech and faith-based initiatives, is the driving force behind CryptoBelievers.</a:t>
            </a:r>
            <a:endParaRPr lang="en-US" sz="1750" dirty="0"/>
          </a:p>
        </p:txBody>
      </p:sp>
      <p:pic>
        <p:nvPicPr>
          <p:cNvPr id="8" name="Image 2" descr="preencoded.png">    </p:cNvPr>
          <p:cNvPicPr>
            <a:picLocks noChangeAspect="1"/>
          </p:cNvPicPr>
          <p:nvPr/>
        </p:nvPicPr>
        <p:blipFill>
          <a:blip r:embed="rId3"/>
          <a:stretch>
            <a:fillRect/>
          </a:stretch>
        </p:blipFill>
        <p:spPr>
          <a:xfrm>
            <a:off x="4759881" y="2722126"/>
            <a:ext cx="555427" cy="555427"/>
          </a:xfrm>
          <a:prstGeom prst="rect">
            <a:avLst/>
          </a:prstGeom>
        </p:spPr>
      </p:pic>
      <p:sp>
        <p:nvSpPr>
          <p:cNvPr id="9" name="Text 4"/>
          <p:cNvSpPr/>
          <p:nvPr/>
        </p:nvSpPr>
        <p:spPr>
          <a:xfrm>
            <a:off x="4759881" y="3499723"/>
            <a:ext cx="2388632" cy="347186"/>
          </a:xfrm>
          <a:prstGeom prst="rect">
            <a:avLst/>
          </a:prstGeom>
          <a:noFill/>
          <a:ln/>
        </p:spPr>
        <p:txBody>
          <a:bodyPr wrap="none" rtlCol="0" anchor="t"/>
          <a:lstStyle/>
          <a:p>
            <a:pPr algn="l"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CTO</a:t>
            </a:r>
            <a:endParaRPr lang="en-US" sz="2187" dirty="0"/>
          </a:p>
        </p:txBody>
      </p:sp>
      <p:sp>
        <p:nvSpPr>
          <p:cNvPr id="10" name="Text 5"/>
          <p:cNvSpPr/>
          <p:nvPr/>
        </p:nvSpPr>
        <p:spPr>
          <a:xfrm>
            <a:off x="4759881" y="3980140"/>
            <a:ext cx="2388632" cy="2332792"/>
          </a:xfrm>
          <a:prstGeom prst="rect">
            <a:avLst/>
          </a:prstGeom>
          <a:noFill/>
          <a:ln/>
        </p:spPr>
        <p:txBody>
          <a:bodyPr wrap="square" rtlCol="0" anchor="t"/>
          <a:lstStyle/>
          <a:p>
            <a:pPr algn="l" indent="0" marL="0">
              <a:lnSpc>
                <a:spcPts val="2624"/>
              </a:lnSpc>
              <a:buNone/>
            </a:pPr>
            <a:r>
              <a:rPr lang="en-US" sz="1750" dirty="0">
                <a:solidFill>
                  <a:srgbClr val="454240"/>
                </a:solidFill>
                <a:latin typeface="DM Sans" pitchFamily="34" charset="0"/>
                <a:ea typeface="DM Sans" pitchFamily="34" charset="-122"/>
                <a:cs typeface="DM Sans" pitchFamily="34" charset="-120"/>
              </a:rPr>
              <a:t>The CTO, an expert in blockchain and Web3 technologies, is responsible for the platform's cutting-edge technical infrastructure.</a:t>
            </a:r>
            <a:endParaRPr lang="en-US" sz="1750" dirty="0"/>
          </a:p>
        </p:txBody>
      </p:sp>
      <p:pic>
        <p:nvPicPr>
          <p:cNvPr id="11" name="Image 3" descr="preencoded.png">    </p:cNvPr>
          <p:cNvPicPr>
            <a:picLocks noChangeAspect="1"/>
          </p:cNvPicPr>
          <p:nvPr/>
        </p:nvPicPr>
        <p:blipFill>
          <a:blip r:embed="rId4"/>
          <a:stretch>
            <a:fillRect/>
          </a:stretch>
        </p:blipFill>
        <p:spPr>
          <a:xfrm>
            <a:off x="7481768" y="2722126"/>
            <a:ext cx="555427" cy="555427"/>
          </a:xfrm>
          <a:prstGeom prst="rect">
            <a:avLst/>
          </a:prstGeom>
        </p:spPr>
      </p:pic>
      <p:sp>
        <p:nvSpPr>
          <p:cNvPr id="12" name="Text 6"/>
          <p:cNvSpPr/>
          <p:nvPr/>
        </p:nvSpPr>
        <p:spPr>
          <a:xfrm>
            <a:off x="7481768" y="3499723"/>
            <a:ext cx="2388632" cy="347186"/>
          </a:xfrm>
          <a:prstGeom prst="rect">
            <a:avLst/>
          </a:prstGeom>
          <a:noFill/>
          <a:ln/>
        </p:spPr>
        <p:txBody>
          <a:bodyPr wrap="none" rtlCol="0" anchor="t"/>
          <a:lstStyle/>
          <a:p>
            <a:pPr algn="l"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CMO</a:t>
            </a:r>
            <a:endParaRPr lang="en-US" sz="2187" dirty="0"/>
          </a:p>
        </p:txBody>
      </p:sp>
      <p:sp>
        <p:nvSpPr>
          <p:cNvPr id="13" name="Text 7"/>
          <p:cNvSpPr/>
          <p:nvPr/>
        </p:nvSpPr>
        <p:spPr>
          <a:xfrm>
            <a:off x="7481768" y="3980140"/>
            <a:ext cx="2388632" cy="2666048"/>
          </a:xfrm>
          <a:prstGeom prst="rect">
            <a:avLst/>
          </a:prstGeom>
          <a:noFill/>
          <a:ln/>
        </p:spPr>
        <p:txBody>
          <a:bodyPr wrap="square" rtlCol="0" anchor="t"/>
          <a:lstStyle/>
          <a:p>
            <a:pPr algn="l" indent="0" marL="0">
              <a:lnSpc>
                <a:spcPts val="2624"/>
              </a:lnSpc>
              <a:buNone/>
            </a:pPr>
            <a:r>
              <a:rPr lang="en-US" sz="1750" dirty="0">
                <a:solidFill>
                  <a:srgbClr val="454240"/>
                </a:solidFill>
                <a:latin typeface="DM Sans" pitchFamily="34" charset="0"/>
                <a:ea typeface="DM Sans" pitchFamily="34" charset="-122"/>
                <a:cs typeface="DM Sans" pitchFamily="34" charset="-120"/>
              </a:rPr>
              <a:t>The Marketing Guru, experienced in digital marketing and community building, leads the charge in engaging and growing the CryptoBelievers community.</a:t>
            </a:r>
            <a:endParaRPr lang="en-US" sz="1750" dirty="0"/>
          </a:p>
        </p:txBody>
      </p:sp>
      <p:pic>
        <p:nvPicPr>
          <p:cNvPr id="14" name="Image 4" descr="preencoded.png">    </p:cNvPr>
          <p:cNvPicPr>
            <a:picLocks noChangeAspect="1"/>
          </p:cNvPicPr>
          <p:nvPr/>
        </p:nvPicPr>
        <p:blipFill>
          <a:blip r:embed="rId5"/>
          <a:stretch>
            <a:fillRect/>
          </a:stretch>
        </p:blipFill>
        <p:spPr>
          <a:xfrm>
            <a:off x="10203656" y="2722126"/>
            <a:ext cx="555427" cy="555427"/>
          </a:xfrm>
          <a:prstGeom prst="rect">
            <a:avLst/>
          </a:prstGeom>
        </p:spPr>
      </p:pic>
      <p:sp>
        <p:nvSpPr>
          <p:cNvPr id="15" name="Text 8"/>
          <p:cNvSpPr/>
          <p:nvPr/>
        </p:nvSpPr>
        <p:spPr>
          <a:xfrm>
            <a:off x="10203656" y="3499723"/>
            <a:ext cx="2388751" cy="347186"/>
          </a:xfrm>
          <a:prstGeom prst="rect">
            <a:avLst/>
          </a:prstGeom>
          <a:noFill/>
          <a:ln/>
        </p:spPr>
        <p:txBody>
          <a:bodyPr wrap="none" rtlCol="0" anchor="t"/>
          <a:lstStyle/>
          <a:p>
            <a:pPr algn="l"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CFO</a:t>
            </a:r>
            <a:endParaRPr lang="en-US" sz="2187" dirty="0"/>
          </a:p>
        </p:txBody>
      </p:sp>
      <p:sp>
        <p:nvSpPr>
          <p:cNvPr id="16" name="Text 9"/>
          <p:cNvSpPr/>
          <p:nvPr/>
        </p:nvSpPr>
        <p:spPr>
          <a:xfrm>
            <a:off x="10203656" y="3980140"/>
            <a:ext cx="2388751" cy="2332792"/>
          </a:xfrm>
          <a:prstGeom prst="rect">
            <a:avLst/>
          </a:prstGeom>
          <a:noFill/>
          <a:ln/>
        </p:spPr>
        <p:txBody>
          <a:bodyPr wrap="square" rtlCol="0" anchor="t"/>
          <a:lstStyle/>
          <a:p>
            <a:pPr algn="l" indent="0" marL="0">
              <a:lnSpc>
                <a:spcPts val="2624"/>
              </a:lnSpc>
              <a:buNone/>
            </a:pPr>
            <a:r>
              <a:rPr lang="en-US" sz="1750" dirty="0">
                <a:solidFill>
                  <a:srgbClr val="454240"/>
                </a:solidFill>
                <a:latin typeface="DM Sans" pitchFamily="34" charset="0"/>
                <a:ea typeface="DM Sans" pitchFamily="34" charset="-122"/>
                <a:cs typeface="DM Sans" pitchFamily="34" charset="-120"/>
              </a:rPr>
              <a:t>The Financial Expert, skilled in managing finances and business strategy, ensures the platform's financial stability and profitability.</a:t>
            </a:r>
            <a:endParaRPr lang="en-US" sz="1750" dirty="0"/>
          </a:p>
        </p:txBody>
      </p:sp>
      <p:pic>
        <p:nvPicPr>
          <p:cNvPr id="17"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643063"/>
            <a:ext cx="5554980"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Market Potential</a:t>
            </a:r>
            <a:endParaRPr lang="en-US" sz="4374" dirty="0"/>
          </a:p>
        </p:txBody>
      </p:sp>
      <p:sp>
        <p:nvSpPr>
          <p:cNvPr id="6" name="Text 2"/>
          <p:cNvSpPr/>
          <p:nvPr/>
        </p:nvSpPr>
        <p:spPr>
          <a:xfrm>
            <a:off x="6319599" y="2670691"/>
            <a:ext cx="7477601" cy="1666280"/>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The global Christian population stands at over 2.3 billion, representing a vast and largely underserved market for digital faith-based engagement. As digital platforms become increasingly integral to community and worship, the demand for a unified, Web3-powered solution like CryptoBelievers is poised to grow rapidly.</a:t>
            </a:r>
            <a:endParaRPr lang="en-US" sz="1750" dirty="0"/>
          </a:p>
        </p:txBody>
      </p:sp>
      <p:sp>
        <p:nvSpPr>
          <p:cNvPr id="7" name="Text 3"/>
          <p:cNvSpPr/>
          <p:nvPr/>
        </p:nvSpPr>
        <p:spPr>
          <a:xfrm>
            <a:off x="6319599" y="4586883"/>
            <a:ext cx="7477601" cy="1999536"/>
          </a:xfrm>
          <a:prstGeom prst="rect">
            <a:avLst/>
          </a:prstGeom>
          <a:noFill/>
          <a:ln/>
        </p:spPr>
        <p:txBody>
          <a:bodyPr wrap="square" rtlCol="0" anchor="t"/>
          <a:lstStyle/>
          <a:p>
            <a:pPr indent="0" marL="0">
              <a:lnSpc>
                <a:spcPts val="2624"/>
              </a:lnSpc>
              <a:buNone/>
            </a:pPr>
            <a:r>
              <a:rPr lang="en-US" sz="1750" dirty="0">
                <a:solidFill>
                  <a:srgbClr val="454240"/>
                </a:solidFill>
                <a:latin typeface="DM Sans" pitchFamily="34" charset="0"/>
                <a:ea typeface="DM Sans" pitchFamily="34" charset="-122"/>
                <a:cs typeface="DM Sans" pitchFamily="34" charset="-120"/>
              </a:rPr>
              <a:t>The rapid adoption of blockchain technology and the surging interest in Web3 applications create a prime opportunity for CryptoBelievers to capitalize on this emerging trend. By leveraging the transparency, security, and decentralization of the blockchain, CryptoBelievers can offer a uniquely compelling value proposition to the global Christian community.</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672"/>
          </a:xfrm>
          <a:prstGeom prst="rect">
            <a:avLst/>
          </a:prstGeom>
          <a:solidFill>
            <a:srgbClr val="FFFDFA"/>
          </a:solidFill>
          <a:ln/>
        </p:spPr>
      </p:sp>
      <p:sp>
        <p:nvSpPr>
          <p:cNvPr id="4" name="Text 1"/>
          <p:cNvSpPr/>
          <p:nvPr/>
        </p:nvSpPr>
        <p:spPr>
          <a:xfrm>
            <a:off x="2199084" y="592336"/>
            <a:ext cx="10232231" cy="1346121"/>
          </a:xfrm>
          <a:prstGeom prst="rect">
            <a:avLst/>
          </a:prstGeom>
          <a:noFill/>
          <a:ln/>
        </p:spPr>
        <p:txBody>
          <a:bodyPr wrap="square" rtlCol="0" anchor="t"/>
          <a:lstStyle/>
          <a:p>
            <a:pPr indent="0" marL="0">
              <a:lnSpc>
                <a:spcPts val="5301"/>
              </a:lnSpc>
              <a:buNone/>
            </a:pPr>
            <a:r>
              <a:rPr lang="en-US" sz="4241" dirty="0">
                <a:solidFill>
                  <a:srgbClr val="5C4E3D"/>
                </a:solidFill>
                <a:latin typeface="Libre Baskerville" pitchFamily="34" charset="0"/>
                <a:ea typeface="Libre Baskerville" pitchFamily="34" charset="-122"/>
                <a:cs typeface="Libre Baskerville" pitchFamily="34" charset="-120"/>
              </a:rPr>
              <a:t>Tokenomics: CBLVR Distribution and Utility</a:t>
            </a:r>
            <a:endParaRPr lang="en-US" sz="4241" dirty="0"/>
          </a:p>
        </p:txBody>
      </p:sp>
      <p:sp>
        <p:nvSpPr>
          <p:cNvPr id="5" name="Shape 2"/>
          <p:cNvSpPr/>
          <p:nvPr/>
        </p:nvSpPr>
        <p:spPr>
          <a:xfrm>
            <a:off x="2199084" y="2369225"/>
            <a:ext cx="5008483" cy="2526863"/>
          </a:xfrm>
          <a:prstGeom prst="roundRect">
            <a:avLst>
              <a:gd name="adj" fmla="val 3836"/>
            </a:avLst>
          </a:prstGeom>
          <a:solidFill>
            <a:srgbClr val="F7EDD4"/>
          </a:solidFill>
          <a:ln w="7620">
            <a:solidFill>
              <a:srgbClr val="DDD3BA"/>
            </a:solidFill>
            <a:prstDash val="solid"/>
          </a:ln>
        </p:spPr>
      </p:sp>
      <p:sp>
        <p:nvSpPr>
          <p:cNvPr id="6" name="Text 3"/>
          <p:cNvSpPr/>
          <p:nvPr/>
        </p:nvSpPr>
        <p:spPr>
          <a:xfrm>
            <a:off x="2422088" y="2592229"/>
            <a:ext cx="3179564" cy="336590"/>
          </a:xfrm>
          <a:prstGeom prst="rect">
            <a:avLst/>
          </a:prstGeom>
          <a:noFill/>
          <a:ln/>
        </p:spPr>
        <p:txBody>
          <a:bodyPr wrap="none" rtlCol="0" anchor="t"/>
          <a:lstStyle/>
          <a:p>
            <a:pPr indent="0" marL="0">
              <a:lnSpc>
                <a:spcPts val="2650"/>
              </a:lnSpc>
              <a:buNone/>
            </a:pPr>
            <a:r>
              <a:rPr lang="en-US" sz="2120" dirty="0">
                <a:solidFill>
                  <a:srgbClr val="454240"/>
                </a:solidFill>
                <a:latin typeface="Libre Baskerville" pitchFamily="34" charset="0"/>
                <a:ea typeface="Libre Baskerville" pitchFamily="34" charset="-122"/>
                <a:cs typeface="Libre Baskerville" pitchFamily="34" charset="-120"/>
              </a:rPr>
              <a:t>Platform Development</a:t>
            </a:r>
            <a:endParaRPr lang="en-US" sz="2120" dirty="0"/>
          </a:p>
        </p:txBody>
      </p:sp>
      <p:sp>
        <p:nvSpPr>
          <p:cNvPr id="7" name="Text 4"/>
          <p:cNvSpPr/>
          <p:nvPr/>
        </p:nvSpPr>
        <p:spPr>
          <a:xfrm>
            <a:off x="2422088" y="3058001"/>
            <a:ext cx="4562475" cy="1615083"/>
          </a:xfrm>
          <a:prstGeom prst="rect">
            <a:avLst/>
          </a:prstGeom>
          <a:noFill/>
          <a:ln/>
        </p:spPr>
        <p:txBody>
          <a:bodyPr wrap="square" rtlCol="0" anchor="t"/>
          <a:lstStyle/>
          <a:p>
            <a:pPr indent="0" marL="0">
              <a:lnSpc>
                <a:spcPts val="2544"/>
              </a:lnSpc>
              <a:buNone/>
            </a:pPr>
            <a:r>
              <a:rPr lang="en-US" sz="1696" dirty="0">
                <a:solidFill>
                  <a:srgbClr val="454240"/>
                </a:solidFill>
                <a:latin typeface="DM Sans" pitchFamily="34" charset="0"/>
                <a:ea typeface="DM Sans" pitchFamily="34" charset="-122"/>
                <a:cs typeface="DM Sans" pitchFamily="34" charset="-120"/>
              </a:rPr>
              <a:t>25% of the total 200 million CBLVR coins will be allocated to fund the ongoing development and improvement of the CryptoBelievers platform, ensuring its long-term growth and technological innovation.</a:t>
            </a:r>
            <a:endParaRPr lang="en-US" sz="1696" dirty="0"/>
          </a:p>
        </p:txBody>
      </p:sp>
      <p:sp>
        <p:nvSpPr>
          <p:cNvPr id="8" name="Shape 5"/>
          <p:cNvSpPr/>
          <p:nvPr/>
        </p:nvSpPr>
        <p:spPr>
          <a:xfrm>
            <a:off x="7422952" y="2369225"/>
            <a:ext cx="5008483" cy="2526863"/>
          </a:xfrm>
          <a:prstGeom prst="roundRect">
            <a:avLst>
              <a:gd name="adj" fmla="val 3836"/>
            </a:avLst>
          </a:prstGeom>
          <a:solidFill>
            <a:srgbClr val="F7EDD4"/>
          </a:solidFill>
          <a:ln w="7620">
            <a:solidFill>
              <a:srgbClr val="DDD3BA"/>
            </a:solidFill>
            <a:prstDash val="solid"/>
          </a:ln>
        </p:spPr>
      </p:sp>
      <p:sp>
        <p:nvSpPr>
          <p:cNvPr id="9" name="Text 6"/>
          <p:cNvSpPr/>
          <p:nvPr/>
        </p:nvSpPr>
        <p:spPr>
          <a:xfrm>
            <a:off x="7645956" y="2592229"/>
            <a:ext cx="2692718" cy="336590"/>
          </a:xfrm>
          <a:prstGeom prst="rect">
            <a:avLst/>
          </a:prstGeom>
          <a:noFill/>
          <a:ln/>
        </p:spPr>
        <p:txBody>
          <a:bodyPr wrap="none" rtlCol="0" anchor="t"/>
          <a:lstStyle/>
          <a:p>
            <a:pPr indent="0" marL="0">
              <a:lnSpc>
                <a:spcPts val="2650"/>
              </a:lnSpc>
              <a:buNone/>
            </a:pPr>
            <a:r>
              <a:rPr lang="en-US" sz="2120" dirty="0">
                <a:solidFill>
                  <a:srgbClr val="454240"/>
                </a:solidFill>
                <a:latin typeface="Libre Baskerville" pitchFamily="34" charset="0"/>
                <a:ea typeface="Libre Baskerville" pitchFamily="34" charset="-122"/>
                <a:cs typeface="Libre Baskerville" pitchFamily="34" charset="-120"/>
              </a:rPr>
              <a:t>Sales</a:t>
            </a:r>
            <a:endParaRPr lang="en-US" sz="2120" dirty="0"/>
          </a:p>
        </p:txBody>
      </p:sp>
      <p:sp>
        <p:nvSpPr>
          <p:cNvPr id="10" name="Text 7"/>
          <p:cNvSpPr/>
          <p:nvPr/>
        </p:nvSpPr>
        <p:spPr>
          <a:xfrm>
            <a:off x="7645956" y="3058001"/>
            <a:ext cx="4562475" cy="1615083"/>
          </a:xfrm>
          <a:prstGeom prst="rect">
            <a:avLst/>
          </a:prstGeom>
          <a:noFill/>
          <a:ln/>
        </p:spPr>
        <p:txBody>
          <a:bodyPr wrap="square" rtlCol="0" anchor="t"/>
          <a:lstStyle/>
          <a:p>
            <a:pPr indent="0" marL="0">
              <a:lnSpc>
                <a:spcPts val="2544"/>
              </a:lnSpc>
              <a:buNone/>
            </a:pPr>
            <a:r>
              <a:rPr lang="en-US" sz="1696" dirty="0">
                <a:solidFill>
                  <a:srgbClr val="454240"/>
                </a:solidFill>
                <a:latin typeface="DM Sans" pitchFamily="34" charset="0"/>
                <a:ea typeface="DM Sans" pitchFamily="34" charset="-122"/>
                <a:cs typeface="DM Sans" pitchFamily="34" charset="-120"/>
              </a:rPr>
              <a:t>35% of the CBLVR tokens will be made available for public sale, allowing Christian investors and supporters to acquire the platform's native cryptocurrency and participate in the CryptoBelievers ecosystem.</a:t>
            </a:r>
            <a:endParaRPr lang="en-US" sz="1696" dirty="0"/>
          </a:p>
        </p:txBody>
      </p:sp>
      <p:sp>
        <p:nvSpPr>
          <p:cNvPr id="11" name="Shape 8"/>
          <p:cNvSpPr/>
          <p:nvPr/>
        </p:nvSpPr>
        <p:spPr>
          <a:xfrm>
            <a:off x="2199084" y="5111472"/>
            <a:ext cx="5008483" cy="2526863"/>
          </a:xfrm>
          <a:prstGeom prst="roundRect">
            <a:avLst>
              <a:gd name="adj" fmla="val 3836"/>
            </a:avLst>
          </a:prstGeom>
          <a:solidFill>
            <a:srgbClr val="F7EDD4"/>
          </a:solidFill>
          <a:ln w="7620">
            <a:solidFill>
              <a:srgbClr val="DDD3BA"/>
            </a:solidFill>
            <a:prstDash val="solid"/>
          </a:ln>
        </p:spPr>
      </p:sp>
      <p:sp>
        <p:nvSpPr>
          <p:cNvPr id="12" name="Text 9"/>
          <p:cNvSpPr/>
          <p:nvPr/>
        </p:nvSpPr>
        <p:spPr>
          <a:xfrm>
            <a:off x="2422088" y="5334476"/>
            <a:ext cx="2692718" cy="336590"/>
          </a:xfrm>
          <a:prstGeom prst="rect">
            <a:avLst/>
          </a:prstGeom>
          <a:noFill/>
          <a:ln/>
        </p:spPr>
        <p:txBody>
          <a:bodyPr wrap="none" rtlCol="0" anchor="t"/>
          <a:lstStyle/>
          <a:p>
            <a:pPr indent="0" marL="0">
              <a:lnSpc>
                <a:spcPts val="2650"/>
              </a:lnSpc>
              <a:buNone/>
            </a:pPr>
            <a:r>
              <a:rPr lang="en-US" sz="2120" dirty="0">
                <a:solidFill>
                  <a:srgbClr val="454240"/>
                </a:solidFill>
                <a:latin typeface="Libre Baskerville" pitchFamily="34" charset="0"/>
                <a:ea typeface="Libre Baskerville" pitchFamily="34" charset="-122"/>
                <a:cs typeface="Libre Baskerville" pitchFamily="34" charset="-120"/>
              </a:rPr>
              <a:t>Marketing</a:t>
            </a:r>
            <a:endParaRPr lang="en-US" sz="2120" dirty="0"/>
          </a:p>
        </p:txBody>
      </p:sp>
      <p:sp>
        <p:nvSpPr>
          <p:cNvPr id="13" name="Text 10"/>
          <p:cNvSpPr/>
          <p:nvPr/>
        </p:nvSpPr>
        <p:spPr>
          <a:xfrm>
            <a:off x="2422088" y="5800249"/>
            <a:ext cx="4562475" cy="1615083"/>
          </a:xfrm>
          <a:prstGeom prst="rect">
            <a:avLst/>
          </a:prstGeom>
          <a:noFill/>
          <a:ln/>
        </p:spPr>
        <p:txBody>
          <a:bodyPr wrap="square" rtlCol="0" anchor="t"/>
          <a:lstStyle/>
          <a:p>
            <a:pPr indent="0" marL="0">
              <a:lnSpc>
                <a:spcPts val="2544"/>
              </a:lnSpc>
              <a:buNone/>
            </a:pPr>
            <a:r>
              <a:rPr lang="en-US" sz="1696" dirty="0">
                <a:solidFill>
                  <a:srgbClr val="454240"/>
                </a:solidFill>
                <a:latin typeface="DM Sans" pitchFamily="34" charset="0"/>
                <a:ea typeface="DM Sans" pitchFamily="34" charset="-122"/>
                <a:cs typeface="DM Sans" pitchFamily="34" charset="-120"/>
              </a:rPr>
              <a:t>10% of the CBLVR supply will be dedicated to marketing initiatives, raising awareness of the CryptoBelievers platform and attracting new users to the growing Christian Web3 community.</a:t>
            </a:r>
            <a:endParaRPr lang="en-US" sz="1696" dirty="0"/>
          </a:p>
        </p:txBody>
      </p:sp>
      <p:sp>
        <p:nvSpPr>
          <p:cNvPr id="14" name="Shape 11"/>
          <p:cNvSpPr/>
          <p:nvPr/>
        </p:nvSpPr>
        <p:spPr>
          <a:xfrm>
            <a:off x="7422952" y="5111472"/>
            <a:ext cx="5008483" cy="2526863"/>
          </a:xfrm>
          <a:prstGeom prst="roundRect">
            <a:avLst>
              <a:gd name="adj" fmla="val 3836"/>
            </a:avLst>
          </a:prstGeom>
          <a:solidFill>
            <a:srgbClr val="F7EDD4"/>
          </a:solidFill>
          <a:ln w="7620">
            <a:solidFill>
              <a:srgbClr val="DDD3BA"/>
            </a:solidFill>
            <a:prstDash val="solid"/>
          </a:ln>
        </p:spPr>
      </p:sp>
      <p:sp>
        <p:nvSpPr>
          <p:cNvPr id="15" name="Text 12"/>
          <p:cNvSpPr/>
          <p:nvPr/>
        </p:nvSpPr>
        <p:spPr>
          <a:xfrm>
            <a:off x="7645956" y="5334476"/>
            <a:ext cx="2692718" cy="336590"/>
          </a:xfrm>
          <a:prstGeom prst="rect">
            <a:avLst/>
          </a:prstGeom>
          <a:noFill/>
          <a:ln/>
        </p:spPr>
        <p:txBody>
          <a:bodyPr wrap="none" rtlCol="0" anchor="t"/>
          <a:lstStyle/>
          <a:p>
            <a:pPr indent="0" marL="0">
              <a:lnSpc>
                <a:spcPts val="2650"/>
              </a:lnSpc>
              <a:buNone/>
            </a:pPr>
            <a:r>
              <a:rPr lang="en-US" sz="2120" dirty="0">
                <a:solidFill>
                  <a:srgbClr val="454240"/>
                </a:solidFill>
                <a:latin typeface="Libre Baskerville" pitchFamily="34" charset="0"/>
                <a:ea typeface="Libre Baskerville" pitchFamily="34" charset="-122"/>
                <a:cs typeface="Libre Baskerville" pitchFamily="34" charset="-120"/>
              </a:rPr>
              <a:t>Rewards</a:t>
            </a:r>
            <a:endParaRPr lang="en-US" sz="2120" dirty="0"/>
          </a:p>
        </p:txBody>
      </p:sp>
      <p:sp>
        <p:nvSpPr>
          <p:cNvPr id="16" name="Text 13"/>
          <p:cNvSpPr/>
          <p:nvPr/>
        </p:nvSpPr>
        <p:spPr>
          <a:xfrm>
            <a:off x="7645956" y="5800249"/>
            <a:ext cx="4562475" cy="1615083"/>
          </a:xfrm>
          <a:prstGeom prst="rect">
            <a:avLst/>
          </a:prstGeom>
          <a:noFill/>
          <a:ln/>
        </p:spPr>
        <p:txBody>
          <a:bodyPr wrap="square" rtlCol="0" anchor="t"/>
          <a:lstStyle/>
          <a:p>
            <a:pPr indent="0" marL="0">
              <a:lnSpc>
                <a:spcPts val="2544"/>
              </a:lnSpc>
              <a:buNone/>
            </a:pPr>
            <a:r>
              <a:rPr lang="en-US" sz="1696" dirty="0">
                <a:solidFill>
                  <a:srgbClr val="454240"/>
                </a:solidFill>
                <a:latin typeface="DM Sans" pitchFamily="34" charset="0"/>
                <a:ea typeface="DM Sans" pitchFamily="34" charset="-122"/>
                <a:cs typeface="DM Sans" pitchFamily="34" charset="-120"/>
              </a:rPr>
              <a:t>10% of the CBLVR tokens will be reserved for reward programs, incentivizing active participation, content creation, and charitable contributions within the CryptoBelievers network.</a:t>
            </a:r>
            <a:endParaRPr lang="en-US" sz="1696"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2024-06-17T07:46:31Z</dcterms:created>
  <dcterms:modified xsi:type="dcterms:W3CDTF">2024-06-17T07:46:31Z</dcterms:modified>
</cp:coreProperties>
</file>